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  <p:sldMasterId id="2147483879" r:id="rId2"/>
  </p:sldMasterIdLst>
  <p:notesMasterIdLst>
    <p:notesMasterId r:id="rId37"/>
  </p:notesMasterIdLst>
  <p:handoutMasterIdLst>
    <p:handoutMasterId r:id="rId38"/>
  </p:handoutMasterIdLst>
  <p:sldIdLst>
    <p:sldId id="256" r:id="rId3"/>
    <p:sldId id="311" r:id="rId4"/>
    <p:sldId id="312" r:id="rId5"/>
    <p:sldId id="320" r:id="rId6"/>
    <p:sldId id="314" r:id="rId7"/>
    <p:sldId id="315" r:id="rId8"/>
    <p:sldId id="316" r:id="rId9"/>
    <p:sldId id="321" r:id="rId10"/>
    <p:sldId id="317" r:id="rId11"/>
    <p:sldId id="318" r:id="rId12"/>
    <p:sldId id="322" r:id="rId13"/>
    <p:sldId id="319" r:id="rId14"/>
    <p:sldId id="323" r:id="rId15"/>
    <p:sldId id="325" r:id="rId16"/>
    <p:sldId id="324" r:id="rId17"/>
    <p:sldId id="345" r:id="rId18"/>
    <p:sldId id="346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4" r:id="rId29"/>
    <p:sldId id="342" r:id="rId30"/>
    <p:sldId id="326" r:id="rId31"/>
    <p:sldId id="327" r:id="rId32"/>
    <p:sldId id="328" r:id="rId33"/>
    <p:sldId id="329" r:id="rId34"/>
    <p:sldId id="331" r:id="rId35"/>
    <p:sldId id="33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1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164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5DFB5-05BD-4C3C-A20B-C883CB0BB652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31A62-98F8-498F-8450-080E2990B5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3251-9DA9-4D74-B9AF-2B8BEE02A147}" type="datetimeFigureOut">
              <a:rPr lang="ko-KR" altLang="en-US" smtClean="0"/>
              <a:t>2020-05-21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570-0036-4005-A5E9-E95C73789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47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820813-DA21-4CD1-B281-4CCC56A4EE0F}" type="datetime1">
              <a:rPr lang="en-US" altLang="ko-KR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Dept. of Game &amp; Multimedia Engineering</a:t>
            </a:r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/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65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latinLnBrk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rgbClr val="696464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696464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696464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latinLnBrk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rgbClr val="696464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696464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696464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/74</a:t>
            </a:r>
          </a:p>
        </p:txBody>
      </p:sp>
    </p:spTree>
    <p:extLst>
      <p:ext uri="{BB962C8B-B14F-4D97-AF65-F5344CB8AC3E}">
        <p14:creationId xmlns:p14="http://schemas.microsoft.com/office/powerpoint/2010/main" val="94040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41A073-C9D0-4B11-B5FA-B20D583EFB5F}" type="datetime1">
              <a:rPr lang="en-US" altLang="ko-KR" smtClean="0">
                <a:solidFill>
                  <a:prstClr val="black"/>
                </a:solidFill>
              </a:rPr>
              <a:t>5/21/2020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/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1067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DF24-D788-441D-9277-EA7C33341B3B}" type="datetime1">
              <a:rPr lang="en-US" altLang="ko-KR" smtClean="0">
                <a:solidFill>
                  <a:prstClr val="black"/>
                </a:solidFill>
              </a:rPr>
              <a:t>5/21/2020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0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33527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7705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9345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60E45-2EAE-40F7-B6BB-DC62878B4194}" type="datetime1">
              <a:rPr lang="en-US" altLang="ko-KR" smtClean="0">
                <a:solidFill>
                  <a:prstClr val="black"/>
                </a:solidFill>
              </a:rPr>
              <a:t>5/21/2020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8040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323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5F8B-E7CF-456F-B418-39395866EEEF}" type="datetime1">
              <a:rPr lang="en-US" altLang="ko-KR" smtClean="0"/>
              <a:t>5/21/2020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41639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70760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38980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E1AE57-F38B-489D-AB66-2FFEB528039A}" type="datetime1">
              <a:rPr lang="en-US" altLang="ko-KR" smtClean="0"/>
              <a:t>5/21/2020</a:t>
            </a:fld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8576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86353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lang="ko-KR" altLang="en-US" sz="28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52358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9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7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5442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E85EEE1-0F5D-4355-B2C1-46CFE0C8CA47}" type="datetime1">
              <a:rPr lang="en-US" altLang="ko-KR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12"/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6"/>
          <p:cNvSpPr/>
          <p:nvPr userDrawn="1"/>
        </p:nvSpPr>
        <p:spPr>
          <a:xfrm>
            <a:off x="261257" y="1077861"/>
            <a:ext cx="7772400" cy="45719"/>
          </a:xfrm>
          <a:prstGeom prst="rect">
            <a:avLst/>
          </a:prstGeom>
          <a:blipFill dpi="0" rotWithShape="1">
            <a:blip r:embed="rId1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3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76" r:id="rId8"/>
    <p:sldLayoutId id="2147483877" r:id="rId9"/>
    <p:sldLayoutId id="2147483878" r:id="rId10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0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357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B7B11F7-F1F0-40FC-BF3C-87292F2D8CEE}" type="datetime1">
              <a:rPr lang="en-US" altLang="ko-KR" smtClean="0">
                <a:solidFill>
                  <a:prstClr val="black"/>
                </a:solidFill>
              </a:rPr>
              <a:t>5/21/2020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9"/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6"/>
          <p:cNvSpPr/>
          <p:nvPr userDrawn="1"/>
        </p:nvSpPr>
        <p:spPr>
          <a:xfrm>
            <a:off x="261257" y="655528"/>
            <a:ext cx="7772400" cy="45719"/>
          </a:xfrm>
          <a:prstGeom prst="rect">
            <a:avLst/>
          </a:prstGeom>
          <a:blipFill dpi="0" rotWithShape="1">
            <a:blip r:embed="rId10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478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jpeg"/><Relationship Id="rId5" Type="http://schemas.openxmlformats.org/officeDocument/2006/relationships/hyperlink" Target="https://www2.clarku.edu/faculty/djoyce/trig/identities.html" TargetMode="Externa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선형대수학</a:t>
            </a:r>
            <a:br>
              <a:rPr lang="en-US" altLang="ko-KR" dirty="0"/>
            </a:br>
            <a:r>
              <a:rPr lang="ko-KR" altLang="en-US" sz="5400" dirty="0"/>
              <a:t>회전의 표현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임종범</a:t>
            </a:r>
            <a:endParaRPr lang="en-US" altLang="ko-KR" dirty="0"/>
          </a:p>
          <a:p>
            <a:r>
              <a:rPr lang="en-US" altLang="ko-KR" i="1" dirty="0">
                <a:latin typeface="Georgia" panose="02040502050405020303" pitchFamily="18" charset="0"/>
              </a:rPr>
              <a:t>jblim@kpu.ac.kr</a:t>
            </a:r>
            <a:endParaRPr lang="ko-KR" altLang="en-US" i="1" dirty="0">
              <a:latin typeface="Georgia" panose="02040502050405020303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Game &amp; Multimedia Engineering</a:t>
            </a:r>
          </a:p>
        </p:txBody>
      </p:sp>
    </p:spTree>
    <p:extLst>
      <p:ext uri="{BB962C8B-B14F-4D97-AF65-F5344CB8AC3E}">
        <p14:creationId xmlns:p14="http://schemas.microsoft.com/office/powerpoint/2010/main" val="2912574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회전의 표준행렬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4876431" cy="4906736"/>
          </a:xfrm>
        </p:spPr>
        <p:txBody>
          <a:bodyPr/>
          <a:lstStyle/>
          <a:p>
            <a:r>
              <a:rPr lang="ko-KR" altLang="en-US" dirty="0"/>
              <a:t>점 </a:t>
            </a:r>
            <a:r>
              <a:rPr lang="en-US" altLang="ko-KR" dirty="0"/>
              <a:t>(2, -1)</a:t>
            </a:r>
            <a:r>
              <a:rPr lang="ko-KR" altLang="en-US" dirty="0"/>
              <a:t>을 원점을 기준으로 </a:t>
            </a:r>
            <a:r>
              <a:rPr lang="en-US" altLang="ko-KR" dirty="0"/>
              <a:t>60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° 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회전한 </a:t>
            </a:r>
            <a:r>
              <a:rPr lang="ko-KR" alt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상를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구하시오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28" y="148824"/>
            <a:ext cx="2589915" cy="3200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643330"/>
            <a:ext cx="6648941" cy="1502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89" y="5272013"/>
            <a:ext cx="2302299" cy="44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1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회전의 표준행렬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점 </a:t>
            </a:r>
            <a:r>
              <a:rPr lang="en-US" altLang="ko-KR" dirty="0"/>
              <a:t>x = (1, 1)</a:t>
            </a:r>
            <a:r>
              <a:rPr lang="ko-KR" altLang="en-US" dirty="0"/>
              <a:t>을 원점을 기준으로 </a:t>
            </a:r>
            <a:r>
              <a:rPr lang="en-US" altLang="ko-KR" dirty="0"/>
              <a:t>30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° 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회전한 상을 구하시오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97" y="3712364"/>
            <a:ext cx="4880503" cy="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회전의 오른손 법칙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9" y="1863582"/>
            <a:ext cx="8787363" cy="20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0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</a:t>
            </a:r>
            <a:r>
              <a:rPr lang="en-US" altLang="ko-KR" baseline="30000" dirty="0"/>
              <a:t>3</a:t>
            </a:r>
            <a:r>
              <a:rPr lang="ko-KR" altLang="en-US" dirty="0"/>
              <a:t>에서의 선형 변환 </a:t>
            </a:r>
            <a:r>
              <a:rPr lang="en-US" altLang="ko-KR" dirty="0"/>
              <a:t>– </a:t>
            </a:r>
            <a:r>
              <a:rPr lang="ko-KR" altLang="en-US" dirty="0"/>
              <a:t>회전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23" y="1135484"/>
            <a:ext cx="6778955" cy="48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0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예제문제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5620350" cy="4906736"/>
          </a:xfrm>
        </p:spPr>
        <p:txBody>
          <a:bodyPr/>
          <a:lstStyle/>
          <a:p>
            <a:r>
              <a:rPr lang="ko-KR" altLang="en-US" dirty="0"/>
              <a:t>단위 사각형에 다음의 표준행렬을 곱한 결과를 </a:t>
            </a:r>
            <a:r>
              <a:rPr lang="en-US" altLang="ko-KR" dirty="0"/>
              <a:t>2</a:t>
            </a:r>
            <a:r>
              <a:rPr lang="ko-KR" altLang="en-US" dirty="0"/>
              <a:t>차원 그래프로 나타내시오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96312"/>
            <a:ext cx="1742571" cy="1398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4" y="1991541"/>
            <a:ext cx="8083983" cy="6354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276" y="3635776"/>
            <a:ext cx="6505449" cy="16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8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피치</a:t>
            </a:r>
            <a:r>
              <a:rPr lang="en-US" altLang="ko-KR" dirty="0"/>
              <a:t>(</a:t>
            </a:r>
            <a:r>
              <a:rPr lang="en-US" dirty="0"/>
              <a:t>pitch), </a:t>
            </a:r>
            <a:r>
              <a:rPr lang="ko-KR" altLang="en-US" dirty="0" err="1"/>
              <a:t>롤</a:t>
            </a:r>
            <a:r>
              <a:rPr lang="en-US" altLang="ko-KR" dirty="0"/>
              <a:t>(</a:t>
            </a:r>
            <a:r>
              <a:rPr lang="en-US" dirty="0"/>
              <a:t>roll), </a:t>
            </a:r>
            <a:r>
              <a:rPr lang="ko-KR" altLang="en-US" dirty="0"/>
              <a:t>요</a:t>
            </a:r>
            <a:r>
              <a:rPr lang="en-US" altLang="ko-KR" dirty="0"/>
              <a:t>(</a:t>
            </a:r>
            <a:r>
              <a:rPr lang="en-US" dirty="0"/>
              <a:t>yaw)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표준행렬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643" y="834511"/>
            <a:ext cx="3298713" cy="2562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26" y="4294416"/>
            <a:ext cx="7971949" cy="120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62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피치</a:t>
            </a:r>
            <a:r>
              <a:rPr lang="en-US" altLang="ko-KR" dirty="0"/>
              <a:t>(</a:t>
            </a:r>
            <a:r>
              <a:rPr lang="en-US" dirty="0"/>
              <a:t>pitch), </a:t>
            </a:r>
            <a:r>
              <a:rPr lang="ko-KR" altLang="en-US" dirty="0" err="1"/>
              <a:t>롤</a:t>
            </a:r>
            <a:r>
              <a:rPr lang="en-US" altLang="ko-KR" dirty="0"/>
              <a:t>(</a:t>
            </a:r>
            <a:r>
              <a:rPr lang="en-US" dirty="0"/>
              <a:t>roll), </a:t>
            </a:r>
            <a:r>
              <a:rPr lang="ko-KR" altLang="en-US" dirty="0"/>
              <a:t>요</a:t>
            </a:r>
            <a:r>
              <a:rPr lang="en-US" altLang="ko-KR" dirty="0"/>
              <a:t>(</a:t>
            </a:r>
            <a:r>
              <a:rPr lang="en-US" dirty="0"/>
              <a:t>yaw)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040" y="1315834"/>
            <a:ext cx="4115850" cy="98557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60" y="1315834"/>
            <a:ext cx="3712612" cy="2543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40" y="2543376"/>
            <a:ext cx="4979044" cy="21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피치</a:t>
            </a:r>
            <a:r>
              <a:rPr lang="en-US" altLang="ko-KR" dirty="0"/>
              <a:t>(</a:t>
            </a:r>
            <a:r>
              <a:rPr lang="en-US" dirty="0"/>
              <a:t>pitch), </a:t>
            </a:r>
            <a:r>
              <a:rPr lang="ko-KR" altLang="en-US" dirty="0" err="1"/>
              <a:t>롤</a:t>
            </a:r>
            <a:r>
              <a:rPr lang="en-US" altLang="ko-KR" dirty="0"/>
              <a:t>(</a:t>
            </a:r>
            <a:r>
              <a:rPr lang="en-US" dirty="0"/>
              <a:t>roll), </a:t>
            </a:r>
            <a:r>
              <a:rPr lang="ko-KR" altLang="en-US" dirty="0"/>
              <a:t>요</a:t>
            </a:r>
            <a:r>
              <a:rPr lang="en-US" altLang="ko-KR" dirty="0"/>
              <a:t>(</a:t>
            </a:r>
            <a:r>
              <a:rPr lang="en-US" dirty="0"/>
              <a:t>yaw)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49" y="920626"/>
            <a:ext cx="3277094" cy="224490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258" y="760459"/>
            <a:ext cx="4559139" cy="909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1" y="1698774"/>
            <a:ext cx="5060006" cy="34931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79" y="5299719"/>
            <a:ext cx="5988464" cy="9936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860" y="5628669"/>
            <a:ext cx="1699972" cy="3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09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baseline="-25000" dirty="0"/>
              <a:t>A</a:t>
            </a:r>
            <a:r>
              <a:rPr lang="en-US" dirty="0">
                <a:ea typeface="Cambria Math" panose="02040503050406030204" pitchFamily="18" charset="0"/>
              </a:rPr>
              <a:t>○T</a:t>
            </a:r>
            <a:r>
              <a:rPr lang="en-US" baseline="-25000" dirty="0">
                <a:ea typeface="Cambria Math" panose="02040503050406030204" pitchFamily="18" charset="0"/>
              </a:rPr>
              <a:t>B</a:t>
            </a:r>
            <a:r>
              <a:rPr lang="en-US" dirty="0">
                <a:ea typeface="Cambria Math" panose="02040503050406030204" pitchFamily="18" charset="0"/>
              </a:rPr>
              <a:t> ≠ T</a:t>
            </a:r>
            <a:r>
              <a:rPr lang="en-US" baseline="-25000" dirty="0">
                <a:ea typeface="Cambria Math" panose="02040503050406030204" pitchFamily="18" charset="0"/>
              </a:rPr>
              <a:t>B</a:t>
            </a:r>
            <a:r>
              <a:rPr lang="en-US" dirty="0">
                <a:ea typeface="Cambria Math" panose="02040503050406030204" pitchFamily="18" charset="0"/>
              </a:rPr>
              <a:t>○T</a:t>
            </a:r>
            <a:r>
              <a:rPr lang="en-US" baseline="-25000" dirty="0"/>
              <a:t>A</a:t>
            </a:r>
            <a:endParaRPr lang="en-US" dirty="0">
              <a:ea typeface="Cambria Math" panose="02040503050406030204" pitchFamily="18" charset="0"/>
            </a:endParaRPr>
          </a:p>
          <a:p>
            <a:r>
              <a:rPr lang="ko-KR" altLang="en-US" dirty="0"/>
              <a:t>예</a:t>
            </a:r>
            <a:r>
              <a:rPr lang="en-US" altLang="ko-KR" dirty="0"/>
              <a:t>: T</a:t>
            </a:r>
            <a:r>
              <a:rPr lang="en-US" altLang="ko-KR" baseline="-25000" dirty="0"/>
              <a:t>1</a:t>
            </a:r>
            <a:r>
              <a:rPr lang="en-US" altLang="ko-KR" dirty="0"/>
              <a:t> : (R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R</a:t>
            </a:r>
            <a:r>
              <a:rPr lang="en-US" altLang="ko-KR" baseline="30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en-US" altLang="ko-KR" dirty="0"/>
              <a:t>y = x </a:t>
            </a:r>
            <a:r>
              <a:rPr lang="ko-KR" altLang="en-US" dirty="0"/>
              <a:t>직선에 반사</a:t>
            </a:r>
            <a:r>
              <a:rPr lang="en-US" altLang="ko-KR" dirty="0"/>
              <a:t>, T</a:t>
            </a:r>
            <a:r>
              <a:rPr lang="en-US" altLang="ko-KR" baseline="-25000" dirty="0"/>
              <a:t>2</a:t>
            </a:r>
            <a:r>
              <a:rPr lang="en-US" altLang="ko-KR" dirty="0"/>
              <a:t> : (R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R</a:t>
            </a:r>
            <a:r>
              <a:rPr lang="en-US" altLang="ko-KR" baseline="30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en-US" altLang="ko-KR" dirty="0"/>
              <a:t>y </a:t>
            </a:r>
            <a:r>
              <a:rPr lang="ko-KR" altLang="en-US" dirty="0"/>
              <a:t>축에 </a:t>
            </a:r>
            <a:r>
              <a:rPr lang="ko-KR" altLang="en-US" dirty="0" err="1"/>
              <a:t>사영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15" y="2182583"/>
            <a:ext cx="4301512" cy="1242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43" y="3475496"/>
            <a:ext cx="5144715" cy="27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baseline="-25000" dirty="0"/>
              <a:t>A</a:t>
            </a:r>
            <a:r>
              <a:rPr lang="en-US" dirty="0">
                <a:ea typeface="Cambria Math" panose="02040503050406030204" pitchFamily="18" charset="0"/>
              </a:rPr>
              <a:t>○T</a:t>
            </a:r>
            <a:r>
              <a:rPr lang="en-US" baseline="-25000" dirty="0">
                <a:ea typeface="Cambria Math" panose="02040503050406030204" pitchFamily="18" charset="0"/>
              </a:rPr>
              <a:t>B</a:t>
            </a:r>
            <a:r>
              <a:rPr lang="en-US" dirty="0">
                <a:ea typeface="Cambria Math" panose="02040503050406030204" pitchFamily="18" charset="0"/>
              </a:rPr>
              <a:t> = T</a:t>
            </a:r>
            <a:r>
              <a:rPr lang="en-US" baseline="-25000" dirty="0">
                <a:ea typeface="Cambria Math" panose="02040503050406030204" pitchFamily="18" charset="0"/>
              </a:rPr>
              <a:t>B</a:t>
            </a:r>
            <a:r>
              <a:rPr lang="en-US" dirty="0">
                <a:ea typeface="Cambria Math" panose="02040503050406030204" pitchFamily="18" charset="0"/>
              </a:rPr>
              <a:t>○T</a:t>
            </a:r>
            <a:r>
              <a:rPr lang="en-US" baseline="-25000" dirty="0"/>
              <a:t>A</a:t>
            </a:r>
            <a:r>
              <a:rPr lang="en-US" dirty="0">
                <a:ea typeface="Cambria Math" panose="02040503050406030204" pitchFamily="18" charset="0"/>
              </a:rPr>
              <a:t> </a:t>
            </a:r>
          </a:p>
          <a:p>
            <a:r>
              <a:rPr lang="ko-KR" altLang="en-US" dirty="0">
                <a:ea typeface="Cambria Math" panose="02040503050406030204" pitchFamily="18" charset="0"/>
              </a:rPr>
              <a:t>예</a:t>
            </a:r>
            <a:r>
              <a:rPr lang="en-US" altLang="ko-KR" dirty="0">
                <a:ea typeface="Cambria Math" panose="02040503050406030204" pitchFamily="18" charset="0"/>
              </a:rPr>
              <a:t>: </a:t>
            </a:r>
            <a:r>
              <a:rPr lang="en-US" dirty="0">
                <a:ea typeface="Cambria Math" panose="02040503050406030204" pitchFamily="18" charset="0"/>
              </a:rPr>
              <a:t>R</a:t>
            </a:r>
            <a:r>
              <a:rPr lang="en-US" baseline="30000" dirty="0">
                <a:ea typeface="Cambria Math" panose="02040503050406030204" pitchFamily="18" charset="0"/>
              </a:rPr>
              <a:t>2</a:t>
            </a:r>
            <a:r>
              <a:rPr lang="en-US" dirty="0">
                <a:ea typeface="Cambria Math" panose="02040503050406030204" pitchFamily="18" charset="0"/>
              </a:rPr>
              <a:t> </a:t>
            </a:r>
            <a:r>
              <a:rPr lang="en-US" dirty="0">
                <a:ea typeface="Cambria Math" panose="02040503050406030204" pitchFamily="18" charset="0"/>
                <a:sym typeface="Wingdings" panose="05000000000000000000" pitchFamily="2" charset="2"/>
              </a:rPr>
              <a:t> R</a:t>
            </a:r>
            <a:r>
              <a:rPr lang="en-US" baseline="30000" dirty="0">
                <a:ea typeface="Cambria Math" panose="02040503050406030204" pitchFamily="18" charset="0"/>
                <a:sym typeface="Wingdings" panose="05000000000000000000" pitchFamily="2" charset="2"/>
              </a:rPr>
              <a:t>2</a:t>
            </a:r>
            <a:r>
              <a:rPr lang="en-US" dirty="0">
                <a:ea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ea typeface="Cambria Math" panose="02040503050406030204" pitchFamily="18" charset="0"/>
                <a:sym typeface="Wingdings" panose="05000000000000000000" pitchFamily="2" charset="2"/>
              </a:rPr>
              <a:t>회전 변환인 경우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64" y="134841"/>
            <a:ext cx="3212024" cy="2330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83" y="2184682"/>
            <a:ext cx="4614956" cy="1232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3" y="3534934"/>
            <a:ext cx="6060592" cy="262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0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41" y="774773"/>
            <a:ext cx="5751107" cy="593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에서의 선형 변환 </a:t>
            </a:r>
            <a:r>
              <a:rPr lang="en-US" altLang="ko-KR" dirty="0"/>
              <a:t>– </a:t>
            </a:r>
            <a:r>
              <a:rPr lang="ko-KR" altLang="en-US" dirty="0"/>
              <a:t>반사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09" y="76020"/>
            <a:ext cx="2245077" cy="22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44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baseline="-25000" dirty="0"/>
              <a:t>A</a:t>
            </a:r>
            <a:r>
              <a:rPr lang="en-US" dirty="0">
                <a:ea typeface="Cambria Math" panose="02040503050406030204" pitchFamily="18" charset="0"/>
              </a:rPr>
              <a:t>○T</a:t>
            </a:r>
            <a:r>
              <a:rPr lang="en-US" baseline="-25000" dirty="0">
                <a:ea typeface="Cambria Math" panose="02040503050406030204" pitchFamily="18" charset="0"/>
              </a:rPr>
              <a:t>B</a:t>
            </a:r>
            <a:r>
              <a:rPr lang="en-US" dirty="0">
                <a:ea typeface="Cambria Math" panose="02040503050406030204" pitchFamily="18" charset="0"/>
              </a:rPr>
              <a:t> = T</a:t>
            </a:r>
            <a:r>
              <a:rPr lang="en-US" baseline="-25000" dirty="0">
                <a:ea typeface="Cambria Math" panose="02040503050406030204" pitchFamily="18" charset="0"/>
              </a:rPr>
              <a:t>B</a:t>
            </a:r>
            <a:r>
              <a:rPr lang="en-US" dirty="0">
                <a:ea typeface="Cambria Math" panose="02040503050406030204" pitchFamily="18" charset="0"/>
              </a:rPr>
              <a:t>○T</a:t>
            </a:r>
            <a:r>
              <a:rPr lang="en-US" baseline="-25000" dirty="0"/>
              <a:t>A</a:t>
            </a:r>
            <a:r>
              <a:rPr lang="en-US" dirty="0">
                <a:ea typeface="Cambria Math" panose="02040503050406030204" pitchFamily="18" charset="0"/>
              </a:rPr>
              <a:t> 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T</a:t>
            </a:r>
            <a:r>
              <a:rPr lang="en-US" altLang="ko-KR" baseline="-25000" dirty="0"/>
              <a:t>1</a:t>
            </a:r>
            <a:r>
              <a:rPr lang="en-US" altLang="ko-KR" dirty="0"/>
              <a:t> : (R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R</a:t>
            </a:r>
            <a:r>
              <a:rPr lang="en-US" altLang="ko-KR" baseline="30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en-US" altLang="ko-KR" dirty="0"/>
              <a:t>y</a:t>
            </a:r>
            <a:r>
              <a:rPr lang="ko-KR" altLang="en-US" dirty="0"/>
              <a:t>축에 반사</a:t>
            </a:r>
            <a:r>
              <a:rPr lang="en-US" altLang="ko-KR" dirty="0"/>
              <a:t>, T</a:t>
            </a:r>
            <a:r>
              <a:rPr lang="en-US" altLang="ko-KR" baseline="-25000" dirty="0"/>
              <a:t>2</a:t>
            </a:r>
            <a:r>
              <a:rPr lang="en-US" altLang="ko-KR" dirty="0"/>
              <a:t> : (R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R</a:t>
            </a:r>
            <a:r>
              <a:rPr lang="en-US" altLang="ko-KR" baseline="30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) x</a:t>
            </a:r>
            <a:r>
              <a:rPr lang="ko-KR" altLang="en-US" dirty="0"/>
              <a:t>축에 반사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7" y="2061524"/>
            <a:ext cx="4189053" cy="716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47" y="2819271"/>
            <a:ext cx="5168864" cy="13005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25" y="4119789"/>
            <a:ext cx="6198151" cy="23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76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선형변환의 일대일</a:t>
            </a:r>
            <a:r>
              <a:rPr lang="en-US" altLang="ko-KR" dirty="0"/>
              <a:t>(one-to-one) </a:t>
            </a:r>
            <a:r>
              <a:rPr lang="ko-KR" altLang="en-US" dirty="0"/>
              <a:t>대응 </a:t>
            </a:r>
            <a:r>
              <a:rPr lang="en-US" altLang="ko-KR" dirty="0"/>
              <a:t>(</a:t>
            </a:r>
            <a:r>
              <a:rPr lang="ko-KR" altLang="en-US" dirty="0"/>
              <a:t>단사함수</a:t>
            </a:r>
            <a:r>
              <a:rPr lang="en-US" altLang="ko-KR" dirty="0"/>
              <a:t>)</a:t>
            </a:r>
          </a:p>
          <a:p>
            <a:pPr lvl="1"/>
            <a:r>
              <a:rPr lang="en-US" dirty="0"/>
              <a:t>T</a:t>
            </a:r>
            <a:r>
              <a:rPr lang="en-US" baseline="-25000" dirty="0"/>
              <a:t>A</a:t>
            </a:r>
            <a:r>
              <a:rPr lang="ko-KR" altLang="en-US" dirty="0"/>
              <a:t>가 일대일 대응이라면</a:t>
            </a:r>
            <a:endParaRPr lang="en-US" altLang="ko-KR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A</a:t>
            </a:r>
            <a:r>
              <a:rPr lang="en-US" dirty="0"/>
              <a:t>(</a:t>
            </a:r>
            <a:r>
              <a:rPr lang="en-US" b="1" dirty="0"/>
              <a:t>u</a:t>
            </a:r>
            <a:r>
              <a:rPr lang="en-US" dirty="0"/>
              <a:t>) = T</a:t>
            </a:r>
            <a:r>
              <a:rPr lang="en-US" baseline="-25000" dirty="0"/>
              <a:t>A</a:t>
            </a:r>
            <a:r>
              <a:rPr lang="en-US" dirty="0"/>
              <a:t>(</a:t>
            </a:r>
            <a:r>
              <a:rPr lang="en-US" b="1" dirty="0"/>
              <a:t>v</a:t>
            </a:r>
            <a:r>
              <a:rPr lang="en-US" dirty="0"/>
              <a:t>)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b="1" dirty="0"/>
              <a:t>u</a:t>
            </a:r>
            <a:r>
              <a:rPr lang="en-US" altLang="ko-KR" dirty="0"/>
              <a:t> = </a:t>
            </a:r>
            <a:r>
              <a:rPr lang="en-US" altLang="ko-KR" b="1" dirty="0"/>
              <a:t>v</a:t>
            </a:r>
            <a:r>
              <a:rPr lang="en-US" altLang="ko-KR" dirty="0"/>
              <a:t> </a:t>
            </a:r>
            <a:r>
              <a:rPr lang="ko-KR" altLang="en-US" dirty="0"/>
              <a:t>이다</a:t>
            </a:r>
            <a:endParaRPr lang="en-US" altLang="ko-KR" dirty="0"/>
          </a:p>
          <a:p>
            <a:r>
              <a:rPr lang="ko-KR" altLang="en-US" dirty="0"/>
              <a:t>일대일 대응인 경우 </a:t>
            </a:r>
            <a:r>
              <a:rPr lang="ko-KR" altLang="en-US" dirty="0" err="1"/>
              <a:t>역변환</a:t>
            </a:r>
            <a:r>
              <a:rPr lang="en-US" altLang="ko-KR" dirty="0"/>
              <a:t>(</a:t>
            </a:r>
            <a:r>
              <a:rPr lang="ko-KR" altLang="en-US" dirty="0"/>
              <a:t>역함수</a:t>
            </a:r>
            <a:r>
              <a:rPr lang="en-US" altLang="ko-KR" dirty="0"/>
              <a:t>)</a:t>
            </a:r>
            <a:r>
              <a:rPr lang="ko-KR" altLang="en-US" dirty="0"/>
              <a:t>이 존재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09" y="3418040"/>
            <a:ext cx="5828183" cy="18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85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일대일 대응의 예와 아닌 예</a:t>
            </a:r>
            <a:endParaRPr lang="en-US" altLang="ko-KR" dirty="0"/>
          </a:p>
          <a:p>
            <a:pPr lvl="1"/>
            <a:r>
              <a:rPr lang="ko-KR" altLang="en-US" dirty="0"/>
              <a:t>회전 변환과 </a:t>
            </a:r>
            <a:r>
              <a:rPr lang="ko-KR" altLang="en-US" dirty="0" err="1"/>
              <a:t>사영</a:t>
            </a:r>
            <a:r>
              <a:rPr lang="ko-KR" altLang="en-US" dirty="0"/>
              <a:t> 변환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11" y="2664627"/>
            <a:ext cx="6112178" cy="23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9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ko-KR" altLang="en-US" dirty="0"/>
              <a:t>에서의 회전 변환은 일대일 대응이다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99" y="2012555"/>
            <a:ext cx="2990396" cy="878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8" y="3368484"/>
            <a:ext cx="6504197" cy="8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08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사영</a:t>
            </a:r>
            <a:r>
              <a:rPr lang="ko-KR" altLang="en-US" dirty="0"/>
              <a:t> 변환은 일대일 대응이 아니다</a:t>
            </a:r>
            <a:endParaRPr lang="en-US" dirty="0"/>
          </a:p>
          <a:p>
            <a:pPr lvl="1"/>
            <a:r>
              <a:rPr lang="en-US" dirty="0"/>
              <a:t>T : (R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) x</a:t>
            </a:r>
            <a:r>
              <a:rPr lang="ko-KR" altLang="en-US" dirty="0">
                <a:sym typeface="Wingdings" panose="05000000000000000000" pitchFamily="2" charset="2"/>
              </a:rPr>
              <a:t>축으로의 </a:t>
            </a:r>
            <a:r>
              <a:rPr lang="ko-KR" altLang="en-US" dirty="0" err="1">
                <a:sym typeface="Wingdings" panose="05000000000000000000" pitchFamily="2" charset="2"/>
              </a:rPr>
              <a:t>사영</a:t>
            </a:r>
            <a:r>
              <a:rPr lang="ko-KR" altLang="en-US" dirty="0">
                <a:sym typeface="Wingdings" panose="05000000000000000000" pitchFamily="2" charset="2"/>
              </a:rPr>
              <a:t> 변환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8" y="2228589"/>
            <a:ext cx="1918734" cy="1041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68" y="3626061"/>
            <a:ext cx="1822454" cy="4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8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역변환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25" y="56427"/>
            <a:ext cx="3075095" cy="2235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3" y="1756570"/>
            <a:ext cx="4071161" cy="928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3" y="2891844"/>
            <a:ext cx="3202466" cy="966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207" y="2371318"/>
            <a:ext cx="2830536" cy="392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82" y="4170072"/>
            <a:ext cx="1449947" cy="5421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82" y="4979695"/>
            <a:ext cx="1794712" cy="5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0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ko-KR" baseline="30000" dirty="0"/>
              <a:t>–1</a:t>
            </a:r>
            <a:r>
              <a:rPr lang="en-US" altLang="ko-KR" dirty="0"/>
              <a:t> </a:t>
            </a:r>
            <a:r>
              <a:rPr lang="ko-KR" altLang="en-US" dirty="0"/>
              <a:t>의 표준행렬</a:t>
            </a:r>
            <a:endParaRPr lang="en-US" altLang="ko-KR" dirty="0"/>
          </a:p>
          <a:p>
            <a:pPr lvl="1"/>
            <a:r>
              <a:rPr lang="ko-KR" altLang="en-US" dirty="0"/>
              <a:t>회전변환인 경우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04" y="2294697"/>
            <a:ext cx="2572304" cy="742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23" y="3380978"/>
            <a:ext cx="6573617" cy="7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0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: 60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° 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회전 변환의 표준행렬과 그의 역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95" y="2091446"/>
            <a:ext cx="2961709" cy="749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95" y="3462067"/>
            <a:ext cx="7297833" cy="81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53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ko-KR" baseline="30000" dirty="0"/>
              <a:t>–1</a:t>
            </a:r>
            <a:r>
              <a:rPr lang="en-US" altLang="ko-KR" dirty="0"/>
              <a:t> </a:t>
            </a:r>
            <a:r>
              <a:rPr lang="ko-KR" altLang="en-US" dirty="0"/>
              <a:t>구하기</a:t>
            </a:r>
            <a:endParaRPr lang="en-US" altLang="ko-KR" dirty="0"/>
          </a:p>
          <a:p>
            <a:r>
              <a:rPr lang="en-US" dirty="0"/>
              <a:t>T : R2 </a:t>
            </a:r>
            <a:r>
              <a:rPr lang="en-US" dirty="0">
                <a:sym typeface="Wingdings" panose="05000000000000000000" pitchFamily="2" charset="2"/>
              </a:rPr>
              <a:t> R2 </a:t>
            </a:r>
            <a:r>
              <a:rPr lang="ko-KR" altLang="en-US" dirty="0">
                <a:sym typeface="Wingdings" panose="05000000000000000000" pitchFamily="2" charset="2"/>
              </a:rPr>
              <a:t>가 다음과 같이 정의될 때 </a:t>
            </a:r>
            <a:r>
              <a:rPr lang="en-US" altLang="ko-KR" dirty="0">
                <a:sym typeface="Wingdings" panose="05000000000000000000" pitchFamily="2" charset="2"/>
              </a:rPr>
              <a:t>T</a:t>
            </a:r>
            <a:r>
              <a:rPr lang="en-US" altLang="ko-KR" baseline="30000" dirty="0"/>
              <a:t>–1 </a:t>
            </a:r>
            <a:r>
              <a:rPr lang="en-US" altLang="ko-KR" dirty="0">
                <a:sym typeface="Wingdings" panose="05000000000000000000" pitchFamily="2" charset="2"/>
              </a:rPr>
              <a:t>(w</a:t>
            </a:r>
            <a:r>
              <a:rPr lang="en-US" altLang="ko-KR" baseline="-25000" dirty="0">
                <a:sym typeface="Wingdings" panose="05000000000000000000" pitchFamily="2" charset="2"/>
              </a:rPr>
              <a:t>1</a:t>
            </a:r>
            <a:r>
              <a:rPr lang="en-US" altLang="ko-KR" dirty="0">
                <a:sym typeface="Wingdings" panose="05000000000000000000" pitchFamily="2" charset="2"/>
              </a:rPr>
              <a:t>, w</a:t>
            </a:r>
            <a:r>
              <a:rPr lang="en-US" altLang="ko-KR" baseline="-25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를 구하여라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17" y="2106942"/>
            <a:ext cx="1803762" cy="799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17" y="3383161"/>
            <a:ext cx="1966494" cy="1540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75" y="3278951"/>
            <a:ext cx="4107657" cy="1699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6" y="5257668"/>
            <a:ext cx="4912857" cy="4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45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직선으로의 </a:t>
            </a:r>
            <a:r>
              <a:rPr lang="ko-KR" altLang="en-US" dirty="0" err="1"/>
              <a:t>사영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ko-KR" altLang="en-US" dirty="0"/>
              <a:t>를 직선과 방향이 같은 단위벡터라고 가정하면</a:t>
            </a:r>
            <a:endParaRPr lang="en-US" altLang="ko-KR" dirty="0"/>
          </a:p>
          <a:p>
            <a:r>
              <a:rPr lang="en-US" b="1" dirty="0"/>
              <a:t>a</a:t>
            </a:r>
            <a:r>
              <a:rPr lang="en-US" dirty="0"/>
              <a:t> = (cos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dirty="0"/>
              <a:t>, sin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dirty="0"/>
              <a:t>)</a:t>
            </a:r>
          </a:p>
          <a:p>
            <a:r>
              <a:rPr lang="en-US" b="1" dirty="0"/>
              <a:t>e</a:t>
            </a:r>
            <a:r>
              <a:rPr lang="en-US" b="1" baseline="-25000" dirty="0"/>
              <a:t>1</a:t>
            </a:r>
            <a:r>
              <a:rPr lang="en-US" dirty="0"/>
              <a:t> </a:t>
            </a:r>
            <a:r>
              <a:rPr lang="ko-KR" altLang="en-US" dirty="0"/>
              <a:t>으로의 </a:t>
            </a:r>
            <a:r>
              <a:rPr lang="ko-KR" altLang="en-US" dirty="0" err="1"/>
              <a:t>사영벡터는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176" y="57075"/>
            <a:ext cx="2588217" cy="2556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3" y="2547010"/>
            <a:ext cx="6859881" cy="435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44" y="3555666"/>
            <a:ext cx="7205103" cy="7373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497" y="2982922"/>
            <a:ext cx="3431119" cy="2781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097" y="4446217"/>
            <a:ext cx="7198232" cy="72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9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에서의 선형 변환 </a:t>
            </a:r>
            <a:r>
              <a:rPr lang="en-US" altLang="ko-KR" dirty="0"/>
              <a:t>– </a:t>
            </a:r>
            <a:r>
              <a:rPr lang="ko-KR" altLang="en-US" dirty="0"/>
              <a:t>반사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47" y="1385874"/>
            <a:ext cx="6776306" cy="44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97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직선으로의 </a:t>
            </a:r>
            <a:r>
              <a:rPr lang="ko-KR" altLang="en-US" dirty="0" err="1"/>
              <a:t>사영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56" y="142113"/>
            <a:ext cx="2851413" cy="2368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6" y="1326306"/>
            <a:ext cx="4374953" cy="622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6" y="2646110"/>
            <a:ext cx="6534309" cy="6317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1257" y="5756046"/>
            <a:ext cx="7530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https://www2.clarku.edu/faculty/djoyce/trig/identities.html</a:t>
            </a:r>
            <a:endParaRPr lang="en-US" dirty="0"/>
          </a:p>
        </p:txBody>
      </p:sp>
      <p:pic>
        <p:nvPicPr>
          <p:cNvPr id="1026" name="Picture 2" descr="https://www2.clarku.edu/faculty/djoyce/trig/doublesin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05" y="5087871"/>
            <a:ext cx="306705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754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직선으로의 </a:t>
            </a:r>
            <a:r>
              <a:rPr lang="ko-KR" altLang="en-US" dirty="0" err="1"/>
              <a:t>사영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257" y="1265464"/>
                <a:ext cx="5860574" cy="4906736"/>
              </a:xfrm>
            </p:spPr>
            <p:txBody>
              <a:bodyPr/>
              <a:lstStyle/>
              <a:p>
                <a:r>
                  <a:rPr lang="ko-KR" altLang="en-US" dirty="0"/>
                  <a:t>벡터 </a:t>
                </a:r>
                <a:r>
                  <a:rPr lang="en-US" altLang="ko-KR" b="1" dirty="0"/>
                  <a:t>x</a:t>
                </a:r>
                <a:r>
                  <a:rPr lang="en-US" altLang="ko-KR" dirty="0"/>
                  <a:t> = (1, 5)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30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°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의 기울기를 가지고 원점을 지나는 직선에 </a:t>
                </a:r>
                <a:r>
                  <a:rPr lang="ko-K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사영시킨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값을 구하시오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sin(30</a:t>
                </a:r>
                <a:r>
                  <a:rPr lang="en-US" dirty="0">
                    <a:ea typeface="Cambria Math" panose="02040503050406030204" pitchFamily="18" charset="0"/>
                  </a:rPr>
                  <a:t>°)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cos(30°)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257" y="1265464"/>
                <a:ext cx="5860574" cy="4906736"/>
              </a:xfrm>
              <a:blipFill rotWithShape="0">
                <a:blip r:embed="rId2"/>
                <a:stretch>
                  <a:fillRect l="-520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949" y="211855"/>
            <a:ext cx="2851413" cy="2368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59" y="3637430"/>
            <a:ext cx="6020201" cy="868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59" y="4787668"/>
            <a:ext cx="5250747" cy="96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93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직선에 반사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</a:t>
            </a:r>
          </a:p>
        </p:txBody>
      </p:sp>
      <p:pic>
        <p:nvPicPr>
          <p:cNvPr id="14" name="Content Placeholder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73" y="3217764"/>
            <a:ext cx="2850048" cy="8903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275" y="863189"/>
            <a:ext cx="2362872" cy="17400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275" y="2796415"/>
            <a:ext cx="2362872" cy="17647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07" y="1294225"/>
            <a:ext cx="3171001" cy="5423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08" y="1979311"/>
            <a:ext cx="2285807" cy="3706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407" y="2542378"/>
            <a:ext cx="2083740" cy="5080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73" y="4738820"/>
            <a:ext cx="5829243" cy="911134"/>
          </a:xfrm>
          <a:prstGeom prst="rect">
            <a:avLst/>
          </a:prstGeom>
        </p:spPr>
      </p:pic>
      <p:pic>
        <p:nvPicPr>
          <p:cNvPr id="2050" name="Picture 2" descr="https://www2.clarku.edu/faculty/djoyce/trig/doublecosin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127" y="5689455"/>
            <a:ext cx="3039860" cy="103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63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직선에 반사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257" y="1265464"/>
                <a:ext cx="5600977" cy="4906736"/>
              </a:xfrm>
            </p:spPr>
            <p:txBody>
              <a:bodyPr/>
              <a:lstStyle/>
              <a:p>
                <a:r>
                  <a:rPr lang="ko-KR" altLang="en-US" dirty="0"/>
                  <a:t>벡터 </a:t>
                </a:r>
                <a:r>
                  <a:rPr lang="en-US" altLang="ko-KR" b="1" dirty="0"/>
                  <a:t>x</a:t>
                </a:r>
                <a:r>
                  <a:rPr lang="en-US" altLang="ko-KR" dirty="0"/>
                  <a:t> = (1, 5)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30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°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의 기울기를 가지고 원점을 지나는 직선에 반사시킨 값을 구하시오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sin(60</a:t>
                </a:r>
                <a:r>
                  <a:rPr lang="en-US" dirty="0">
                    <a:ea typeface="Cambria Math" panose="02040503050406030204" pitchFamily="18" charset="0"/>
                  </a:rPr>
                  <a:t>°)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cos(60°)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257" y="1265464"/>
                <a:ext cx="5600977" cy="4906736"/>
              </a:xfrm>
              <a:blipFill rotWithShape="0">
                <a:blip r:embed="rId2"/>
                <a:stretch>
                  <a:fillRect l="-544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275" y="863189"/>
            <a:ext cx="2362872" cy="1740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16" y="3673499"/>
            <a:ext cx="4359593" cy="17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짐벌락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68" y="1698837"/>
            <a:ext cx="6949064" cy="373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5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</a:t>
            </a:r>
            <a:r>
              <a:rPr lang="en-US" altLang="ko-KR" baseline="30000" dirty="0"/>
              <a:t>3</a:t>
            </a:r>
            <a:r>
              <a:rPr lang="ko-KR" altLang="en-US" dirty="0"/>
              <a:t>에서의 선형 변환 </a:t>
            </a:r>
            <a:r>
              <a:rPr lang="en-US" altLang="ko-KR" dirty="0"/>
              <a:t>– </a:t>
            </a:r>
            <a:r>
              <a:rPr lang="ko-KR" altLang="en-US" dirty="0"/>
              <a:t>반사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44" y="1224223"/>
            <a:ext cx="7427912" cy="49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에서의 선형 변환 </a:t>
            </a:r>
            <a:r>
              <a:rPr lang="en-US" altLang="ko-KR" dirty="0"/>
              <a:t>– </a:t>
            </a:r>
            <a:r>
              <a:rPr lang="ko-KR" altLang="en-US" dirty="0"/>
              <a:t>축소와 확대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38" y="1366362"/>
            <a:ext cx="6166925" cy="477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8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에서의 선형 변환 </a:t>
            </a:r>
            <a:r>
              <a:rPr lang="en-US" altLang="ko-KR" dirty="0"/>
              <a:t>– </a:t>
            </a:r>
            <a:r>
              <a:rPr lang="ko-KR" altLang="en-US" dirty="0" err="1"/>
              <a:t>층밀림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20" y="1367022"/>
            <a:ext cx="6390361" cy="47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에서의 선형 변환 </a:t>
            </a:r>
            <a:r>
              <a:rPr lang="en-US" altLang="ko-KR" dirty="0"/>
              <a:t>– </a:t>
            </a:r>
            <a:r>
              <a:rPr lang="ko-KR" altLang="en-US" dirty="0" err="1"/>
              <a:t>사영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87" y="1305732"/>
            <a:ext cx="6574026" cy="481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</a:t>
            </a:r>
            <a:r>
              <a:rPr lang="en-US" altLang="ko-KR" baseline="30000" dirty="0"/>
              <a:t>3</a:t>
            </a:r>
            <a:r>
              <a:rPr lang="ko-KR" altLang="en-US" dirty="0"/>
              <a:t>에서의 선형 변환 </a:t>
            </a:r>
            <a:r>
              <a:rPr lang="en-US" altLang="ko-KR" dirty="0"/>
              <a:t>– </a:t>
            </a:r>
            <a:r>
              <a:rPr lang="ko-KR" altLang="en-US" dirty="0" err="1"/>
              <a:t>사영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35" y="1265464"/>
            <a:ext cx="7239931" cy="45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5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회전의 표준행렬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l-GR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4" y="1771405"/>
            <a:ext cx="3363968" cy="3184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19" y="5075814"/>
            <a:ext cx="1802550" cy="687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176" y="5073537"/>
            <a:ext cx="1930309" cy="6898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275" y="1771404"/>
            <a:ext cx="3866052" cy="3186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254" y="1018559"/>
            <a:ext cx="4213606" cy="68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69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1_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2073</TotalTime>
  <Words>753</Words>
  <Application>Microsoft Office PowerPoint</Application>
  <PresentationFormat>On-screen Show (4:3)</PresentationFormat>
  <Paragraphs>162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HY견고딕</vt:lpstr>
      <vt:lpstr>맑은 고딕</vt:lpstr>
      <vt:lpstr>바탕</vt:lpstr>
      <vt:lpstr>Arial</vt:lpstr>
      <vt:lpstr>Calibri</vt:lpstr>
      <vt:lpstr>Cambria Math</vt:lpstr>
      <vt:lpstr>Georgia</vt:lpstr>
      <vt:lpstr>Rockwell</vt:lpstr>
      <vt:lpstr>Rockwell Condensed</vt:lpstr>
      <vt:lpstr>Wingdings</vt:lpstr>
      <vt:lpstr>목판</vt:lpstr>
      <vt:lpstr>1_목판</vt:lpstr>
      <vt:lpstr>선형대수학 회전의 표현</vt:lpstr>
      <vt:lpstr>R2에서의 선형 변환 – 반사</vt:lpstr>
      <vt:lpstr>R2에서의 선형 변환 – 반사</vt:lpstr>
      <vt:lpstr>R3에서의 선형 변환 – 반사</vt:lpstr>
      <vt:lpstr>R2에서의 선형 변환 – 축소와 확대</vt:lpstr>
      <vt:lpstr>R2에서의 선형 변환 – 층밀림</vt:lpstr>
      <vt:lpstr>R2에서의 선형 변환 – 사영</vt:lpstr>
      <vt:lpstr>R3에서의 선형 변환 – 사영</vt:lpstr>
      <vt:lpstr>회전의 표준행렬</vt:lpstr>
      <vt:lpstr>회전의 표준행렬</vt:lpstr>
      <vt:lpstr>회전의 표준행렬</vt:lpstr>
      <vt:lpstr>회전의 오른손 법칙</vt:lpstr>
      <vt:lpstr>R3에서의 선형 변환 – 회전</vt:lpstr>
      <vt:lpstr>예제문제</vt:lpstr>
      <vt:lpstr>피치(pitch), 롤(roll), 요(yaw)</vt:lpstr>
      <vt:lpstr>피치(pitch), 롤(roll), 요(yaw)</vt:lpstr>
      <vt:lpstr>피치(pitch), 롤(roll), 요(yaw)</vt:lpstr>
      <vt:lpstr>선형변환의 성질</vt:lpstr>
      <vt:lpstr>선형변환의 성질</vt:lpstr>
      <vt:lpstr>선형변환의 성질</vt:lpstr>
      <vt:lpstr>선형변환의 성질</vt:lpstr>
      <vt:lpstr>선형변환의 성질</vt:lpstr>
      <vt:lpstr>선형변환의 성질</vt:lpstr>
      <vt:lpstr>선형변환의 성질</vt:lpstr>
      <vt:lpstr>선형변환의 성질</vt:lpstr>
      <vt:lpstr>선형변환의 성질</vt:lpstr>
      <vt:lpstr>선형변환의 성질</vt:lpstr>
      <vt:lpstr>선형변환의 성질</vt:lpstr>
      <vt:lpstr>직선으로의 사영</vt:lpstr>
      <vt:lpstr>직선으로의 사영</vt:lpstr>
      <vt:lpstr>직선으로의 사영</vt:lpstr>
      <vt:lpstr>직선에 반사</vt:lpstr>
      <vt:lpstr>직선에 반사</vt:lpstr>
      <vt:lpstr>짐벌락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jblim</dc:creator>
  <cp:lastModifiedBy>Lim</cp:lastModifiedBy>
  <cp:revision>344</cp:revision>
  <dcterms:created xsi:type="dcterms:W3CDTF">2017-02-28T02:06:20Z</dcterms:created>
  <dcterms:modified xsi:type="dcterms:W3CDTF">2020-05-21T11:19:47Z</dcterms:modified>
</cp:coreProperties>
</file>